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8" r:id="rId3"/>
    <p:sldId id="284" r:id="rId4"/>
    <p:sldId id="273" r:id="rId5"/>
    <p:sldId id="292" r:id="rId6"/>
    <p:sldId id="265" r:id="rId7"/>
    <p:sldId id="291" r:id="rId8"/>
    <p:sldId id="282" r:id="rId9"/>
    <p:sldId id="279" r:id="rId10"/>
    <p:sldId id="290" r:id="rId11"/>
    <p:sldId id="285" r:id="rId12"/>
    <p:sldId id="286" r:id="rId13"/>
    <p:sldId id="288" r:id="rId14"/>
    <p:sldId id="296" r:id="rId15"/>
    <p:sldId id="272" r:id="rId16"/>
    <p:sldId id="275" r:id="rId17"/>
    <p:sldId id="294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" initials="d" lastIdx="1" clrIdx="0">
    <p:extLst>
      <p:ext uri="{19B8F6BF-5375-455C-9EA6-DF929625EA0E}">
        <p15:presenceInfo xmlns:p15="http://schemas.microsoft.com/office/powerpoint/2012/main" userId="david" providerId="None"/>
      </p:ext>
    </p:extLst>
  </p:cmAuthor>
  <p:cmAuthor id="2" name="Jacob Everitt" initials="JE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5F3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1610 to 1640 inflow effects the Storage (Has duration droughts)</a:t>
            </a:r>
          </a:p>
          <a:p>
            <a:r>
              <a:rPr lang="en-US" dirty="0"/>
              <a:t>1570 to 1600 inflow effects the Storage (Has high intensity droughts)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9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547037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FF0000"/>
                </a:solidFill>
                <a:latin typeface="Comic Sans MS"/>
              </a:rPr>
              <a:t>Bottom-up Vulnerability Analysis</a:t>
            </a:r>
            <a:br>
              <a:rPr lang="en-US" sz="4400" b="1" dirty="0">
                <a:latin typeface="Comic Sans MS" panose="030F0702030302020204" pitchFamily="66" charset="0"/>
              </a:rPr>
            </a:br>
            <a:br>
              <a:rPr lang="en-US" sz="4400" b="1" dirty="0">
                <a:latin typeface="Comic Sans MS" panose="030F0702030302020204" pitchFamily="66" charset="0"/>
              </a:rPr>
            </a:br>
            <a:r>
              <a:rPr lang="en-US" sz="3600" b="1" dirty="0">
                <a:solidFill>
                  <a:srgbClr val="0070C0"/>
                </a:solidFill>
                <a:latin typeface="Comic Sans MS"/>
              </a:rPr>
              <a:t>Preliminary results &amp; discussion</a:t>
            </a:r>
            <a:endParaRPr lang="en-US" sz="3600" b="1" dirty="0">
              <a:solidFill>
                <a:srgbClr val="FF0000"/>
              </a:solidFill>
              <a:latin typeface="Comic Sans M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7157783" y="5881624"/>
            <a:ext cx="46977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E3D2B1-D14B-4413-A8AC-5A392F047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118" y="3429000"/>
            <a:ext cx="4289102" cy="2387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48616" y="3517395"/>
            <a:ext cx="305263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omic Sans MS" panose="030F0702030302020204" pitchFamily="66" charset="0"/>
              </a:rPr>
              <a:t>Percent of 30 years system storage below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moderate</a:t>
            </a:r>
            <a:r>
              <a:rPr lang="en-US" dirty="0"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severe</a:t>
            </a:r>
            <a:r>
              <a:rPr lang="en-US" dirty="0"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extreme</a:t>
            </a:r>
            <a:r>
              <a:rPr lang="en-US" dirty="0">
                <a:latin typeface="Comic Sans MS" panose="030F0702030302020204" pitchFamily="66" charset="0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490595" y="504208"/>
            <a:ext cx="11004606" cy="8925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/>
              </a:rPr>
              <a:t>Storage mildly sensitive to 10% storage loss; At 30% sedimentation, storage more sensitive to inflows than demand</a:t>
            </a:r>
            <a:endParaRPr lang="en-US" sz="2600" dirty="0">
              <a:latin typeface="Comic Sans MS"/>
            </a:endParaRPr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1ABE1ECF-1AED-4FA7-8168-AE6853374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732" y="1519311"/>
            <a:ext cx="8897815" cy="53386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E0E0A7-6DAD-4622-8968-D9A28B0B8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757" y="2041415"/>
            <a:ext cx="9429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22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18484"/>
            <a:ext cx="11004606" cy="8925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/>
              </a:rPr>
              <a:t>Long &amp; severe droughts drop reservoir storage below 280,000 acre-feet even with 0% sedimentation</a:t>
            </a:r>
            <a:endParaRPr lang="en-US" sz="2600" dirty="0">
              <a:latin typeface="Comic Sans MS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64878A-4848-490B-80D9-28767910E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729" y="1536700"/>
            <a:ext cx="7367722" cy="515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18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73348"/>
            <a:ext cx="11004606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/>
              </a:rPr>
              <a:t>Monthly shortages insensitive to reservoir sedimentation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85F5ED-7ED3-4ADB-A0B9-FE6099B2C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176" y="1124712"/>
            <a:ext cx="7746275" cy="542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373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18484"/>
            <a:ext cx="11004606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/>
              </a:rPr>
              <a:t>Largest shortages coincide with low storage and inflows (expected) 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A098A6-2478-4E83-AA44-9448DC9FA1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6737" y="1316736"/>
            <a:ext cx="7760333" cy="543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80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years </a:t>
            </a:r>
            <a:r>
              <a:rPr lang="en-US" sz="2000" dirty="0" err="1">
                <a:highlight>
                  <a:srgbClr val="FFFF00"/>
                </a:highlight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 shortage &gt; DCP shortage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18027" y="406955"/>
            <a:ext cx="110046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0000FF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800" b="1" dirty="0">
                <a:solidFill>
                  <a:srgbClr val="0000FF"/>
                </a:solidFill>
                <a:latin typeface="Comic Sans MS" panose="030F0702030302020204" pitchFamily="66" charset="0"/>
              </a:rPr>
              <a:t> model shorts users more than Drought Contingency Plan schedule</a:t>
            </a:r>
            <a:endParaRPr lang="en-US" sz="2800" dirty="0">
              <a:solidFill>
                <a:srgbClr val="0000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7F1B6F-474F-4515-B5C9-6CD202DBC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007" y="1713999"/>
            <a:ext cx="6772682" cy="483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74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61C9E6-AB95-46C5-A412-94188DFBA8FB}"/>
              </a:ext>
            </a:extLst>
          </p:cNvPr>
          <p:cNvSpPr txBox="1"/>
          <p:nvPr/>
        </p:nvSpPr>
        <p:spPr>
          <a:xfrm>
            <a:off x="508882" y="306370"/>
            <a:ext cx="11004606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/>
              </a:rPr>
              <a:t>Evaporation vulnerability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Comic Sans MS"/>
              </a:rPr>
              <a:t>Summary of System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99962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dirty="0">
                <a:solidFill>
                  <a:srgbClr val="7030A0"/>
                </a:solidFill>
                <a:latin typeface="Comic Sans MS"/>
              </a:rPr>
              <a:t>Inflows and Demands</a:t>
            </a:r>
            <a:endParaRPr lang="en-US" dirty="0">
              <a:solidFill>
                <a:srgbClr val="7030A0"/>
              </a:solidFill>
              <a:latin typeface="Calibri" panose="020F0502020204030204"/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Currently okay</a:t>
            </a:r>
            <a:endParaRPr lang="en-US" sz="2000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Start to hit moderate storage targets with decreases of ~100k acre-feet per year</a:t>
            </a:r>
            <a:endParaRPr lang="en-US" sz="2000" dirty="0">
              <a:cs typeface="Calibri"/>
            </a:endParaRPr>
          </a:p>
          <a:p>
            <a:r>
              <a:rPr lang="en-US" sz="2400" dirty="0">
                <a:solidFill>
                  <a:srgbClr val="7030A0"/>
                </a:solidFill>
                <a:latin typeface="Comic Sans MS"/>
              </a:rPr>
              <a:t>Sedimentation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Storage mildly sensitive to 10% storage loss</a:t>
            </a:r>
            <a:endParaRPr lang="en-US" sz="2000" dirty="0">
              <a:latin typeface="Comic Sans MS"/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Shortages insensitive to sedimentation</a:t>
            </a:r>
          </a:p>
          <a:p>
            <a:r>
              <a:rPr lang="en-US" sz="2400" dirty="0">
                <a:solidFill>
                  <a:srgbClr val="7030A0"/>
                </a:solidFill>
                <a:latin typeface="Comic Sans MS"/>
              </a:rPr>
              <a:t>Willard Bay Evaporation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latin typeface="Comic Sans MS"/>
              </a:rPr>
              <a:t>System storage insensitive over 0.8 feet per year range tested</a:t>
            </a:r>
          </a:p>
          <a:p>
            <a:pPr marL="0" indent="0">
              <a:buNone/>
            </a:pPr>
            <a:endParaRPr lang="en-US" dirty="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AE154D8-530F-4595-B473-7385B330F4B8}"/>
              </a:ext>
            </a:extLst>
          </p:cNvPr>
          <p:cNvSpPr txBox="1">
            <a:spLocks/>
          </p:cNvSpPr>
          <p:nvPr/>
        </p:nvSpPr>
        <p:spPr>
          <a:xfrm>
            <a:off x="6172200" y="1825624"/>
            <a:ext cx="530094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/>
            <a:r>
              <a:rPr lang="en-US" sz="2400" dirty="0">
                <a:solidFill>
                  <a:schemeClr val="accent4">
                    <a:lumMod val="50000"/>
                  </a:schemeClr>
                </a:solidFill>
                <a:latin typeface="Comic Sans MS"/>
              </a:rPr>
              <a:t>Factor Combinations</a:t>
            </a:r>
            <a:endParaRPr lang="en-US" sz="2400" dirty="0">
              <a:solidFill>
                <a:schemeClr val="accent4">
                  <a:lumMod val="50000"/>
                </a:schemeClr>
              </a:solidFill>
              <a:latin typeface="Comic Sans MS"/>
              <a:cs typeface="Calibri" panose="020F0502020204030204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20B0604020202020204" pitchFamily="34" charset="0"/>
              <a:buChar char="§"/>
            </a:pPr>
            <a:r>
              <a:rPr lang="en-US" sz="2000" dirty="0">
                <a:solidFill>
                  <a:schemeClr val="accent2"/>
                </a:solidFill>
                <a:latin typeface="Comic Sans MS"/>
              </a:rPr>
              <a:t>At larger sedimentation, storage more sensitive to inflows than demand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Wingdings" panose="020B0604020202020204" pitchFamily="34" charset="0"/>
              <a:buChar char="§"/>
            </a:pPr>
            <a:r>
              <a:rPr lang="en-US" sz="2000" dirty="0">
                <a:solidFill>
                  <a:schemeClr val="accent2"/>
                </a:solidFill>
                <a:latin typeface="Comic Sans MS"/>
              </a:rPr>
              <a:t>Long &amp; severe droughts drop reservoir storage below 280,000 acre-feet even with no sedimentation</a:t>
            </a:r>
            <a:endParaRPr lang="en-US" sz="2000" dirty="0">
              <a:solidFill>
                <a:schemeClr val="accent2"/>
              </a:solidFill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solidFill>
                  <a:schemeClr val="accent2"/>
                </a:solidFill>
                <a:latin typeface="Comic Sans MS"/>
              </a:rPr>
              <a:t>Largest shortages coincide with lower storage and inflows (expected)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solidFill>
                  <a:schemeClr val="accent2"/>
                </a:solidFill>
                <a:latin typeface="Comic Sans MS"/>
              </a:rPr>
              <a:t>Increase shortages, esp. in moderate tier?</a:t>
            </a:r>
            <a:endParaRPr lang="en-US" sz="2000" dirty="0">
              <a:solidFill>
                <a:schemeClr val="accent2"/>
              </a:solidFill>
              <a:latin typeface="Comic Sans MS" panose="030F0702030302020204" pitchFamily="66" charset="0"/>
            </a:endParaRPr>
          </a:p>
          <a:p>
            <a:endParaRPr lang="en-US" sz="2400" dirty="0"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C5DDB-82D5-4863-BC73-8D790078E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Dig deeper on evaporation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Identify demand scenario possibilities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Relate average and max annual shortages</a:t>
            </a:r>
            <a:endParaRPr lang="en-US" sz="2400" dirty="0">
              <a:latin typeface="Comic Sans MS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Draft report/thesis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Jacob defend thesis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Comic Sans MS"/>
                <a:cs typeface="Calibri"/>
              </a:rPr>
              <a:t>Final report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0685550-8733-40E6-8A2D-95AA5A3E4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113"/>
            <a:ext cx="10515600" cy="132556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00FF"/>
                </a:solidFill>
                <a:latin typeface="Comic Sans MS"/>
              </a:rPr>
              <a:t>Our Next Steps</a:t>
            </a:r>
            <a:endParaRPr lang="en-US" dirty="0"/>
          </a:p>
          <a:p>
            <a:endParaRPr lang="en-US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92696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0000FF"/>
                </a:solidFill>
                <a:latin typeface="Comic Sans MS"/>
              </a:rPr>
              <a:t>Discussion Points</a:t>
            </a:r>
            <a:endParaRPr lang="en-US" dirty="0"/>
          </a:p>
          <a:p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7866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US" dirty="0"/>
              <a:t>What do you like?</a:t>
            </a:r>
          </a:p>
          <a:p>
            <a:pPr marL="514350" indent="-514350">
              <a:spcAft>
                <a:spcPts val="2400"/>
              </a:spcAft>
              <a:buAutoNum type="arabicPeriod"/>
            </a:pPr>
            <a:r>
              <a:rPr lang="en-US" dirty="0"/>
              <a:t>What is new for you? What will change how you manage?</a:t>
            </a:r>
            <a:endParaRPr lang="en-US" dirty="0">
              <a:cs typeface="Calibri" panose="020F0502020204030204"/>
            </a:endParaRP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US" dirty="0"/>
              <a:t>What should we change/add/clarify for draft &amp; final reports?</a:t>
            </a:r>
            <a:endParaRPr lang="en-US" dirty="0">
              <a:cs typeface="Calibri" panose="020F0502020204030204"/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6FC2C784-60CF-4289-9A40-7326035E8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550" y="1991134"/>
            <a:ext cx="4942634" cy="300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216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>
            <a:off x="6900421" y="4620746"/>
            <a:ext cx="2187018" cy="13234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Project examples</a:t>
            </a:r>
            <a:endParaRPr lang="en-US" sz="1600" b="1" dirty="0"/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Flows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Demands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Sedimentation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Evaporation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F52926-719A-4DAE-8273-C680D821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31" y="2134721"/>
            <a:ext cx="10163175" cy="2486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751360B-B7BD-4A6A-9071-C9BC8E30B7B2}"/>
              </a:ext>
            </a:extLst>
          </p:cNvPr>
          <p:cNvSpPr txBox="1"/>
          <p:nvPr/>
        </p:nvSpPr>
        <p:spPr>
          <a:xfrm>
            <a:off x="216868" y="6401461"/>
            <a:ext cx="308110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Adapted from Wang et. al. (2020)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1CF271-5F56-457D-A1FA-1DED97D52429}"/>
              </a:ext>
            </a:extLst>
          </p:cNvPr>
          <p:cNvSpPr txBox="1"/>
          <p:nvPr/>
        </p:nvSpPr>
        <p:spPr>
          <a:xfrm>
            <a:off x="645581" y="528594"/>
            <a:ext cx="10646395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/>
              </a:rPr>
              <a:t>Scenarios express deep uncertainty about </a:t>
            </a:r>
            <a:r>
              <a:rPr lang="en-US" sz="3200" b="1" dirty="0">
                <a:solidFill>
                  <a:srgbClr val="0000FF"/>
                </a:solidFill>
                <a:latin typeface="Comic Sans MS"/>
              </a:rPr>
              <a:t>future conditions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E0FE84-87A1-40A1-90D2-389F1E1383D4}"/>
              </a:ext>
            </a:extLst>
          </p:cNvPr>
          <p:cNvCxnSpPr>
            <a:cxnSpLocks/>
          </p:cNvCxnSpPr>
          <p:nvPr/>
        </p:nvCxnSpPr>
        <p:spPr>
          <a:xfrm>
            <a:off x="1954798" y="6201406"/>
            <a:ext cx="8640622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87C7A8C-F941-4F5F-A7EC-1DB29753B340}"/>
              </a:ext>
            </a:extLst>
          </p:cNvPr>
          <p:cNvSpPr txBox="1"/>
          <p:nvPr/>
        </p:nvSpPr>
        <p:spPr>
          <a:xfrm>
            <a:off x="966915" y="5953448"/>
            <a:ext cx="108964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Certain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023005-A1C9-4487-847B-18EE722DF6B8}"/>
              </a:ext>
            </a:extLst>
          </p:cNvPr>
          <p:cNvSpPr txBox="1"/>
          <p:nvPr/>
        </p:nvSpPr>
        <p:spPr>
          <a:xfrm>
            <a:off x="10746558" y="6001351"/>
            <a:ext cx="122857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Ignorance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205FB6-DC78-4643-8948-DB449401B115}"/>
              </a:ext>
            </a:extLst>
          </p:cNvPr>
          <p:cNvSpPr txBox="1"/>
          <p:nvPr/>
        </p:nvSpPr>
        <p:spPr>
          <a:xfrm>
            <a:off x="8136903" y="6273462"/>
            <a:ext cx="210060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Deep Uncertainty</a:t>
            </a:r>
          </a:p>
        </p:txBody>
      </p:sp>
    </p:spTree>
    <p:extLst>
      <p:ext uri="{BB962C8B-B14F-4D97-AF65-F5344CB8AC3E}">
        <p14:creationId xmlns:p14="http://schemas.microsoft.com/office/powerpoint/2010/main" val="107663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19FCF71A-8D83-4DD3-ABD2-18FA4668E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13" y="968446"/>
            <a:ext cx="6160344" cy="55725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D8158C-1954-4BD7-A50A-EA06DAF3C117}"/>
              </a:ext>
            </a:extLst>
          </p:cNvPr>
          <p:cNvGraphicFramePr>
            <a:graphicFrameLocks noGrp="1"/>
          </p:cNvGraphicFramePr>
          <p:nvPr/>
        </p:nvGraphicFramePr>
        <p:xfrm>
          <a:off x="8003154" y="4588302"/>
          <a:ext cx="3966491" cy="156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47">
                  <a:extLst>
                    <a:ext uri="{9D8B030D-6E8A-4147-A177-3AD203B41FA5}">
                      <a16:colId xmlns:a16="http://schemas.microsoft.com/office/drawing/2014/main" val="1296962319"/>
                    </a:ext>
                  </a:extLst>
                </a:gridCol>
                <a:gridCol w="1500744">
                  <a:extLst>
                    <a:ext uri="{9D8B030D-6E8A-4147-A177-3AD203B41FA5}">
                      <a16:colId xmlns:a16="http://schemas.microsoft.com/office/drawing/2014/main" val="39473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Location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Flow Range</a:t>
                      </a:r>
                    </a:p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kaf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 per year)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862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Weber @ Oakley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94 to 120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861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Total basin (RiverWare)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800 to 970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170810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741B67B-04C5-4F8F-8398-EC77D6180061}"/>
              </a:ext>
            </a:extLst>
          </p:cNvPr>
          <p:cNvSpPr txBox="1"/>
          <p:nvPr/>
        </p:nvSpPr>
        <p:spPr>
          <a:xfrm>
            <a:off x="390279" y="606725"/>
            <a:ext cx="1137773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Context for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46821-7854-4585-A2EF-6BD3939668C5}"/>
              </a:ext>
            </a:extLst>
          </p:cNvPr>
          <p:cNvSpPr txBox="1"/>
          <p:nvPr/>
        </p:nvSpPr>
        <p:spPr>
          <a:xfrm>
            <a:off x="5721479" y="4897779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56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EE84BD-854A-4CED-9143-30A424356F1A}"/>
              </a:ext>
            </a:extLst>
          </p:cNvPr>
          <p:cNvSpPr txBox="1"/>
          <p:nvPr/>
        </p:nvSpPr>
        <p:spPr>
          <a:xfrm>
            <a:off x="5643431" y="2506996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163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7FAC4-AA8F-4CB9-B861-DF5831B0205B}"/>
              </a:ext>
            </a:extLst>
          </p:cNvPr>
          <p:cNvSpPr txBox="1"/>
          <p:nvPr/>
        </p:nvSpPr>
        <p:spPr>
          <a:xfrm>
            <a:off x="5579546" y="3238268"/>
            <a:ext cx="3197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  130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F819A7-3838-47A6-8AEB-11B86BD07B9C}"/>
              </a:ext>
            </a:extLst>
          </p:cNvPr>
          <p:cNvSpPr txBox="1"/>
          <p:nvPr/>
        </p:nvSpPr>
        <p:spPr>
          <a:xfrm>
            <a:off x="5693937" y="5487367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39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C9DA545-A713-45B3-8C8C-AA4D01573FA5}"/>
              </a:ext>
            </a:extLst>
          </p:cNvPr>
          <p:cNvSpPr/>
          <p:nvPr/>
        </p:nvSpPr>
        <p:spPr>
          <a:xfrm>
            <a:off x="8594308" y="1912996"/>
            <a:ext cx="573595" cy="2211921"/>
          </a:xfrm>
          <a:prstGeom prst="rightBrace">
            <a:avLst>
              <a:gd name="adj1" fmla="val 7675"/>
              <a:gd name="adj2" fmla="val 49342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F5844-25E0-4298-8A17-4C25B7824B08}"/>
              </a:ext>
            </a:extLst>
          </p:cNvPr>
          <p:cNvSpPr txBox="1"/>
          <p:nvPr/>
        </p:nvSpPr>
        <p:spPr>
          <a:xfrm>
            <a:off x="9019261" y="2481824"/>
            <a:ext cx="18918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 of U</a:t>
            </a:r>
          </a:p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UCRFC Estimates</a:t>
            </a:r>
          </a:p>
          <a:p>
            <a:pPr algn="ctr"/>
            <a:endParaRPr lang="en-US" sz="800" b="1" u="sng" dirty="0">
              <a:solidFill>
                <a:srgbClr val="7030A0"/>
              </a:solidFill>
            </a:endParaRP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98 to 202 </a:t>
            </a:r>
            <a:r>
              <a:rPr lang="en-US" sz="1600" dirty="0" err="1">
                <a:solidFill>
                  <a:srgbClr val="7030A0"/>
                </a:solidFill>
              </a:rPr>
              <a:t>kaf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E7D084-709F-4D6B-A5FD-324123204F77}"/>
              </a:ext>
            </a:extLst>
          </p:cNvPr>
          <p:cNvSpPr txBox="1"/>
          <p:nvPr/>
        </p:nvSpPr>
        <p:spPr>
          <a:xfrm>
            <a:off x="7092223" y="6374141"/>
            <a:ext cx="4964658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b="1" dirty="0">
                <a:latin typeface="Comic Sans MS"/>
              </a:rPr>
              <a:t>We do not use very high flow scenarios!!</a:t>
            </a:r>
            <a:endParaRPr lang="en-US" b="1" dirty="0">
              <a:latin typeface="Comic Sans MS" panose="030F0702030302020204" pitchFamily="66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028FA-B35A-402E-9506-7153C1CA9148}"/>
              </a:ext>
            </a:extLst>
          </p:cNvPr>
          <p:cNvSpPr txBox="1"/>
          <p:nvPr/>
        </p:nvSpPr>
        <p:spPr>
          <a:xfrm rot="16200000">
            <a:off x="-880914" y="3338935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161CD4-3069-41F5-8C2F-496FDE25F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814" y="1144286"/>
            <a:ext cx="1438275" cy="12192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FB51AE9-3701-4FDB-ABB3-D1B40AF492F3}"/>
              </a:ext>
            </a:extLst>
          </p:cNvPr>
          <p:cNvSpPr txBox="1"/>
          <p:nvPr/>
        </p:nvSpPr>
        <p:spPr>
          <a:xfrm>
            <a:off x="2711524" y="6341875"/>
            <a:ext cx="159105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Water Year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AC81246-E98C-4A94-A26E-B2703807AF15}"/>
              </a:ext>
            </a:extLst>
          </p:cNvPr>
          <p:cNvCxnSpPr/>
          <p:nvPr/>
        </p:nvCxnSpPr>
        <p:spPr>
          <a:xfrm>
            <a:off x="984738" y="2681246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40EE4C9-D80A-403D-AE41-737BC4F0225E}"/>
              </a:ext>
            </a:extLst>
          </p:cNvPr>
          <p:cNvCxnSpPr/>
          <p:nvPr/>
        </p:nvCxnSpPr>
        <p:spPr>
          <a:xfrm>
            <a:off x="984738" y="3440723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B666E72-89F1-4916-B1AD-5623DBA01161}"/>
              </a:ext>
            </a:extLst>
          </p:cNvPr>
          <p:cNvCxnSpPr/>
          <p:nvPr/>
        </p:nvCxnSpPr>
        <p:spPr>
          <a:xfrm>
            <a:off x="984738" y="5100528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340CB74-7372-4538-BCAF-B459487F26A7}"/>
              </a:ext>
            </a:extLst>
          </p:cNvPr>
          <p:cNvCxnSpPr/>
          <p:nvPr/>
        </p:nvCxnSpPr>
        <p:spPr>
          <a:xfrm>
            <a:off x="984738" y="5660891"/>
            <a:ext cx="476894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EDED808-B57B-4A80-99E4-8BB31777B131}"/>
              </a:ext>
            </a:extLst>
          </p:cNvPr>
          <p:cNvSpPr txBox="1"/>
          <p:nvPr/>
        </p:nvSpPr>
        <p:spPr>
          <a:xfrm>
            <a:off x="5272504" y="2187944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chemeClr val="accent2"/>
                </a:solidFill>
              </a:rPr>
              <a:t>U of U   LOCO Estimates</a:t>
            </a:r>
          </a:p>
        </p:txBody>
      </p:sp>
    </p:spTree>
    <p:extLst>
      <p:ext uri="{BB962C8B-B14F-4D97-AF65-F5344CB8AC3E}">
        <p14:creationId xmlns:p14="http://schemas.microsoft.com/office/powerpoint/2010/main" val="99105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1" grpId="0" animBg="1"/>
      <p:bldP spid="22" grpId="0"/>
      <p:bldP spid="23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4F9CDE1-CC85-41EE-84D8-DECE6A163CC9}"/>
              </a:ext>
            </a:extLst>
          </p:cNvPr>
          <p:cNvSpPr txBox="1"/>
          <p:nvPr/>
        </p:nvSpPr>
        <p:spPr>
          <a:xfrm rot="5400000">
            <a:off x="8799997" y="3721612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Demand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92A7A6-8700-4878-AE60-433E5EC89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37" y="420760"/>
            <a:ext cx="10917525" cy="62432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420760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of 63 demand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7A690E-06FE-4343-9320-75101B262F28}"/>
              </a:ext>
            </a:extLst>
          </p:cNvPr>
          <p:cNvSpPr txBox="1"/>
          <p:nvPr/>
        </p:nvSpPr>
        <p:spPr>
          <a:xfrm>
            <a:off x="9284677" y="420760"/>
            <a:ext cx="2180492" cy="17008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5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A bit more on …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7B7675-8D87-4EAA-9106-F5B77B42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484716"/>
              </p:ext>
            </p:extLst>
          </p:nvPr>
        </p:nvGraphicFramePr>
        <p:xfrm>
          <a:off x="350546" y="2002653"/>
          <a:ext cx="5706385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24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1253230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2790907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Decrease in total storage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None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0%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assumption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Single debris event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1.4%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e.g. Fill Causey. Not modeled. 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Gradual over time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Echo, </a:t>
                      </a:r>
                      <a:r>
                        <a:rPr lang="en-US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Wanship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, East Canyon 0.1 to 0.2% per year (UDWR 2010)</a:t>
                      </a:r>
                    </a:p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Assume all loss at model beginning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Extreme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30%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Purposefully higher than observed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356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A27DB-814B-4553-BB69-2F2DCD855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767154"/>
              </p:ext>
            </p:extLst>
          </p:nvPr>
        </p:nvGraphicFramePr>
        <p:xfrm>
          <a:off x="6184792" y="2911886"/>
          <a:ext cx="5825653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7302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978505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3509846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Rate (ft/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RiverWare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model value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Historical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3.7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1995 to 2005 (U of U, 2019); 1,500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Late 21</a:t>
                      </a:r>
                      <a:r>
                        <a:rPr lang="en-US" baseline="3000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st</a:t>
                      </a: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 Century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4.0</a:t>
                      </a:r>
                    </a:p>
                    <a:p>
                      <a:pPr algn="ctr"/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2085 to 2095 (U of U, 2019);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3,300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F02D402-C502-4408-B8D4-D3998115841E}"/>
              </a:ext>
            </a:extLst>
          </p:cNvPr>
          <p:cNvSpPr/>
          <p:nvPr/>
        </p:nvSpPr>
        <p:spPr>
          <a:xfrm>
            <a:off x="333029" y="1395068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Reservoir Sediment Buildup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368273-E8E8-425D-B98A-1D6FBB0D7C1F}"/>
              </a:ext>
            </a:extLst>
          </p:cNvPr>
          <p:cNvSpPr/>
          <p:nvPr/>
        </p:nvSpPr>
        <p:spPr>
          <a:xfrm>
            <a:off x="6244427" y="2338910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Evaporation Rate @ Willard Bay</a:t>
            </a:r>
          </a:p>
        </p:txBody>
      </p:sp>
    </p:spTree>
    <p:extLst>
      <p:ext uri="{BB962C8B-B14F-4D97-AF65-F5344CB8AC3E}">
        <p14:creationId xmlns:p14="http://schemas.microsoft.com/office/powerpoint/2010/main" val="4067273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277" y="1691366"/>
            <a:ext cx="7715212" cy="46953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ok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850</Words>
  <Application>Microsoft Office PowerPoint</Application>
  <PresentationFormat>Widescreen</PresentationFormat>
  <Paragraphs>184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Wingdings</vt:lpstr>
      <vt:lpstr>Office Theme</vt:lpstr>
      <vt:lpstr>Bottom-up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of System Vulnerabilities</vt:lpstr>
      <vt:lpstr>Our Next Steps </vt:lpstr>
      <vt:lpstr>Discussion Points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224</cp:revision>
  <dcterms:created xsi:type="dcterms:W3CDTF">2020-02-26T02:23:49Z</dcterms:created>
  <dcterms:modified xsi:type="dcterms:W3CDTF">2020-02-27T09:25:59Z</dcterms:modified>
</cp:coreProperties>
</file>